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notesMasterIdLst>
    <p:notesMasterId r:id="rId15"/>
  </p:notesMasterIdLst>
  <p:sldIdLst>
    <p:sldId id="256" r:id="rId2"/>
    <p:sldId id="463" r:id="rId3"/>
    <p:sldId id="676" r:id="rId4"/>
    <p:sldId id="680" r:id="rId5"/>
    <p:sldId id="677" r:id="rId6"/>
    <p:sldId id="678" r:id="rId7"/>
    <p:sldId id="681" r:id="rId8"/>
    <p:sldId id="679" r:id="rId9"/>
    <p:sldId id="477" r:id="rId10"/>
    <p:sldId id="399" r:id="rId11"/>
    <p:sldId id="409" r:id="rId12"/>
    <p:sldId id="481" r:id="rId13"/>
    <p:sldId id="482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5326" autoAdjust="0"/>
  </p:normalViewPr>
  <p:slideViewPr>
    <p:cSldViewPr snapToGrid="0">
      <p:cViewPr varScale="1">
        <p:scale>
          <a:sx n="87" d="100"/>
          <a:sy n="87" d="100"/>
        </p:scale>
        <p:origin x="653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F2A06D-4991-4208-8C88-4E8BAD69A8B8}" type="datetimeFigureOut">
              <a:rPr lang="en-US" smtClean="0"/>
              <a:t>9/27/2021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01775E-EDE2-4DE5-A02D-A8BD8C6F6AC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022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86056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01775E-EDE2-4DE5-A02D-A8BD8C6F6AC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30345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9630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90371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3653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55462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386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7728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6343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3466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9/27/2021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3291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9/27/2021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0957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9/27/2021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3605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0102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620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6E0DA5-0C76-4851-AA82-0B75261F9EB4}" type="datetimeFigureOut">
              <a:rPr lang="en-US" smtClean="0"/>
              <a:t>9/27/2021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285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18.jpeg"/><Relationship Id="rId7" Type="http://schemas.openxmlformats.org/officeDocument/2006/relationships/image" Target="../media/image22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1.tiff"/><Relationship Id="rId5" Type="http://schemas.openxmlformats.org/officeDocument/2006/relationships/image" Target="../media/image20.tiff"/><Relationship Id="rId10" Type="http://schemas.openxmlformats.org/officeDocument/2006/relationships/image" Target="../media/image2.png"/><Relationship Id="rId4" Type="http://schemas.openxmlformats.org/officeDocument/2006/relationships/image" Target="../media/image19.tiff"/><Relationship Id="rId9" Type="http://schemas.openxmlformats.org/officeDocument/2006/relationships/hyperlink" Target="https://anubhavtrainings.com/" TargetMode="Externa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24.jpg"/><Relationship Id="rId7" Type="http://schemas.openxmlformats.org/officeDocument/2006/relationships/image" Target="../media/image26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25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yuztechnologies/MouriTechUI5Fiori/blob/master/Day%2016/OrderItem%20Get%20EntitySet.txt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hyperlink" Target="https://github.com/soyuztechnologies/MouriTechUI5Fiori/blob/master/Day%2016/SalesOrder%20Get%20Entity.txt" TargetMode="Externa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yuztechnologies/MouriTechUI5Fiori/blob/master/Day%2016/Association.txt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yuztechnologies/MouriTechUI5Fiori/blob/master/Day%2016/OrderItem%20Get%20EntitySet.txt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hyperlink" Target="https://github.com/soyuztechnologies/MouriTechUI5Fiori/blob/master/Day%2016/GET_STREAM.txt" TargetMode="External"/><Relationship Id="rId4" Type="http://schemas.openxmlformats.org/officeDocument/2006/relationships/hyperlink" Target="https://github.com/soyuztechnologies/MouriTechUI5Fiori/blob/master/Day%2016/DEFINE_METHOD.txt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6">
            <a:extLst>
              <a:ext uri="{FF2B5EF4-FFF2-40B4-BE49-F238E27FC236}">
                <a16:creationId xmlns:a16="http://schemas.microsoft.com/office/drawing/2014/main" id="{7E0AC078-DDA7-4C3A-ABD0-7979DEB9BF93}"/>
              </a:ext>
            </a:extLst>
          </p:cNvPr>
          <p:cNvSpPr/>
          <p:nvPr/>
        </p:nvSpPr>
        <p:spPr>
          <a:xfrm>
            <a:off x="0" y="1116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8915400 w 12192000"/>
              <a:gd name="connsiteY2" fmla="*/ 4593771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8915400" y="4593771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7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10" name="TextBox 3">
            <a:extLst>
              <a:ext uri="{FF2B5EF4-FFF2-40B4-BE49-F238E27FC236}">
                <a16:creationId xmlns:a16="http://schemas.microsoft.com/office/drawing/2014/main" id="{485E7A77-294A-4DFF-993D-0AF9E13BEC41}"/>
              </a:ext>
            </a:extLst>
          </p:cNvPr>
          <p:cNvSpPr txBox="1"/>
          <p:nvPr/>
        </p:nvSpPr>
        <p:spPr>
          <a:xfrm>
            <a:off x="122712" y="154049"/>
            <a:ext cx="108223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400" b="1" cap="all" spc="-150" dirty="0">
                <a:solidFill>
                  <a:schemeClr val="accent3"/>
                </a:solidFill>
              </a:rPr>
              <a:t>SAP </a:t>
            </a:r>
            <a:r>
              <a:rPr lang="en-US" sz="5400" b="1" dirty="0">
                <a:solidFill>
                  <a:schemeClr val="accent3"/>
                </a:solidFill>
              </a:rPr>
              <a:t>UI5 &amp; FIORI with OData TRAINING</a:t>
            </a:r>
          </a:p>
        </p:txBody>
      </p:sp>
      <p:sp>
        <p:nvSpPr>
          <p:cNvPr id="11" name="TextBox 4">
            <a:extLst>
              <a:ext uri="{FF2B5EF4-FFF2-40B4-BE49-F238E27FC236}">
                <a16:creationId xmlns:a16="http://schemas.microsoft.com/office/drawing/2014/main" id="{1AD393C5-7598-4AD4-ABE6-1874213B941B}"/>
              </a:ext>
            </a:extLst>
          </p:cNvPr>
          <p:cNvSpPr txBox="1"/>
          <p:nvPr/>
        </p:nvSpPr>
        <p:spPr>
          <a:xfrm>
            <a:off x="122712" y="291830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spc="-150" dirty="0">
                <a:solidFill>
                  <a:schemeClr val="bg1"/>
                </a:solidFill>
              </a:rPr>
              <a:t>Anubhav Oberoy &amp; Nishan Nainsukha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23D2752-A5B5-48D5-BE3E-D5C966B0152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8355" y="5017269"/>
            <a:ext cx="1863645" cy="184073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FFD29F8-A738-4101-904E-C985D98B8532}"/>
              </a:ext>
            </a:extLst>
          </p:cNvPr>
          <p:cNvSpPr txBox="1"/>
          <p:nvPr/>
        </p:nvSpPr>
        <p:spPr>
          <a:xfrm>
            <a:off x="167491" y="3579798"/>
            <a:ext cx="6629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spc="-150" dirty="0">
                <a:solidFill>
                  <a:schemeClr val="bg1"/>
                </a:solidFill>
                <a:latin typeface="Cooper Black" panose="0208090404030B020404" pitchFamily="18" charset="0"/>
              </a:rPr>
              <a:t>Day – 16</a:t>
            </a:r>
          </a:p>
        </p:txBody>
      </p:sp>
    </p:spTree>
    <p:extLst>
      <p:ext uri="{BB962C8B-B14F-4D97-AF65-F5344CB8AC3E}">
        <p14:creationId xmlns:p14="http://schemas.microsoft.com/office/powerpoint/2010/main" val="698128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Free Vector | Flat people with question marks background">
            <a:extLst>
              <a:ext uri="{FF2B5EF4-FFF2-40B4-BE49-F238E27FC236}">
                <a16:creationId xmlns:a16="http://schemas.microsoft.com/office/drawing/2014/main" id="{E158EC70-4769-4E41-A278-C90EC4E480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2246"/>
          <a:stretch/>
        </p:blipFill>
        <p:spPr bwMode="auto">
          <a:xfrm>
            <a:off x="1848418" y="639706"/>
            <a:ext cx="7599507" cy="590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94C3DB2-D47E-4B94-804B-87AF1FDEF86E}"/>
              </a:ext>
            </a:extLst>
          </p:cNvPr>
          <p:cNvSpPr txBox="1"/>
          <p:nvPr/>
        </p:nvSpPr>
        <p:spPr>
          <a:xfrm>
            <a:off x="4535055" y="1052946"/>
            <a:ext cx="5588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Questions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7951"/>
            <a:ext cx="716699" cy="707887"/>
          </a:xfrm>
          <a:prstGeom prst="rect">
            <a:avLst/>
          </a:prstGeom>
        </p:spPr>
      </p:pic>
      <p:sp>
        <p:nvSpPr>
          <p:cNvPr id="7" name="Footer Placeholder 45">
            <a:extLst>
              <a:ext uri="{FF2B5EF4-FFF2-40B4-BE49-F238E27FC236}">
                <a16:creationId xmlns:a16="http://schemas.microsoft.com/office/drawing/2014/main" id="{BD910400-D810-4651-9348-3C34EBD37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562298" y="6593882"/>
            <a:ext cx="2612903" cy="278992"/>
          </a:xfrm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Trainer: Anubhav Oberoy &amp; Nishan</a:t>
            </a:r>
          </a:p>
        </p:txBody>
      </p:sp>
    </p:spTree>
    <p:extLst>
      <p:ext uri="{BB962C8B-B14F-4D97-AF65-F5344CB8AC3E}">
        <p14:creationId xmlns:p14="http://schemas.microsoft.com/office/powerpoint/2010/main" val="13081182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Ski Jumping Arena - Free Presentation Templates">
            <a:extLst>
              <a:ext uri="{FF2B5EF4-FFF2-40B4-BE49-F238E27FC236}">
                <a16:creationId xmlns:a16="http://schemas.microsoft.com/office/drawing/2014/main" id="{B0D7E6A1-F72A-4F69-B4FB-A4ED7A0C6C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46" b="224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10833" y="356152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64" y="0"/>
            <a:ext cx="1977514" cy="19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08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3030278" y="2339163"/>
            <a:ext cx="9161718" cy="4518837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4877937"/>
          </a:xfrm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7" y="-1"/>
            <a:ext cx="12188826" cy="487793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3176" y="-10291"/>
            <a:ext cx="12187238" cy="4888227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350660" y="5992677"/>
            <a:ext cx="36361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Contact us today!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8180349" y="2925900"/>
            <a:ext cx="32302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5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 build the workforce of the future.</a:t>
            </a:r>
            <a:endParaRPr kumimoji="0" lang="en-US" sz="1200" b="0" i="0" u="none" strike="noStrike" kern="1200" cap="none" spc="5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1221995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825880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30,000+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4496601" y="311141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25000+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592" y="2279542"/>
            <a:ext cx="640226" cy="6402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6417" y="2272463"/>
            <a:ext cx="672103" cy="672103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685" y="691519"/>
            <a:ext cx="657267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We’re committed to empower you to be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Most Desirable Resource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350660" y="4998907"/>
            <a:ext cx="3901573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0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FREE WEBINARS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2741" y="2194371"/>
            <a:ext cx="852087" cy="852087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6519296" y="3369105"/>
            <a:ext cx="5612646" cy="3381741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4493739" y="5575313"/>
            <a:ext cx="2196807" cy="54749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4400880" y="5490869"/>
            <a:ext cx="2196807" cy="5474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4804221" y="5590861"/>
            <a:ext cx="1467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Enroll Now!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916" y="501199"/>
            <a:ext cx="1956681" cy="193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6076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8A4613-6F8A-40A2-B2DE-12F49D2C9098}"/>
              </a:ext>
            </a:extLst>
          </p:cNvPr>
          <p:cNvSpPr txBox="1"/>
          <p:nvPr/>
        </p:nvSpPr>
        <p:spPr>
          <a:xfrm>
            <a:off x="92365" y="180309"/>
            <a:ext cx="114623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8" y="826640"/>
            <a:ext cx="5727192" cy="34527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:a16="http://schemas.microsoft.com/office/drawing/2014/main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30" y="1061561"/>
            <a:ext cx="5956261" cy="333756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:a16="http://schemas.microsoft.com/office/drawing/2014/main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7" y="3132709"/>
            <a:ext cx="5727193" cy="35396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:a16="http://schemas.microsoft.com/office/drawing/2014/main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58" y="3340131"/>
            <a:ext cx="5998933" cy="330473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6475416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</a:rPr>
              <a:t>Agenda – Day 16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1308" y="176007"/>
            <a:ext cx="716699" cy="70788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143DCDE-09CB-4B74-A1B1-45DC4B43CBA2}"/>
              </a:ext>
            </a:extLst>
          </p:cNvPr>
          <p:cNvSpPr txBox="1"/>
          <p:nvPr/>
        </p:nvSpPr>
        <p:spPr>
          <a:xfrm>
            <a:off x="818659" y="912354"/>
            <a:ext cx="1113934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dirty="0">
                <a:effectLst/>
              </a:rPr>
              <a:t>Implementing the Order header and Order Item Sets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sz="1800" dirty="0"/>
              <a:t>Association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dirty="0"/>
              <a:t>Association (1:1)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sz="1800" dirty="0"/>
              <a:t>Association (1:n)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sz="1800" dirty="0"/>
              <a:t>Image Processing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en-US" i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 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7" name="Footer Placeholder 45">
            <a:extLst>
              <a:ext uri="{FF2B5EF4-FFF2-40B4-BE49-F238E27FC236}">
                <a16:creationId xmlns:a16="http://schemas.microsoft.com/office/drawing/2014/main" id="{DB9854A9-0B9B-4FD5-80A8-60CE26BBD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562298" y="6593882"/>
            <a:ext cx="2612903" cy="278992"/>
          </a:xfrm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Trainer: Anubhav Oberoy &amp; Nishan</a:t>
            </a:r>
          </a:p>
        </p:txBody>
      </p:sp>
      <p:pic>
        <p:nvPicPr>
          <p:cNvPr id="3" name="Picture 4" descr="82,534 Meeting Agenda Stock Photos and Images - 123RF">
            <a:extLst>
              <a:ext uri="{FF2B5EF4-FFF2-40B4-BE49-F238E27FC236}">
                <a16:creationId xmlns:a16="http://schemas.microsoft.com/office/drawing/2014/main" id="{A2AF6A0F-5758-4F9E-9CD6-F770D988B1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0582" y="1899138"/>
            <a:ext cx="4962759" cy="3815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18573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261763" y="1357969"/>
            <a:ext cx="88946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Create the new entity set with name –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Tx/>
              <a:tabLst/>
              <a:defRPr/>
            </a:pP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	</a:t>
            </a:r>
            <a:r>
              <a:rPr lang="en-US" b="1" dirty="0" err="1">
                <a:latin typeface="Calibri" panose="020F0502020204030204" pitchFamily="34" charset="0"/>
                <a:cs typeface="Calibri" panose="020F0502020204030204" pitchFamily="34" charset="0"/>
              </a:rPr>
              <a:t>SalesOrder</a:t>
            </a:r>
            <a:endParaRPr 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Tx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	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OrderItem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18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Implement the </a:t>
            </a:r>
            <a:r>
              <a:rPr kumimoji="0" lang="en-IN" sz="18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GetEntity</a:t>
            </a:r>
            <a:r>
              <a:rPr kumimoji="0" lang="en-IN" sz="18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and </a:t>
            </a:r>
            <a:r>
              <a:rPr kumimoji="0" lang="en-IN" sz="18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GetEntitySet</a:t>
            </a:r>
            <a:r>
              <a:rPr kumimoji="0" lang="en-IN" sz="18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for both entity set</a:t>
            </a: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5A057F61-A3B1-4F0B-AE55-2D21EFBBDE4F}"/>
              </a:ext>
            </a:extLst>
          </p:cNvPr>
          <p:cNvSpPr txBox="1">
            <a:spLocks/>
          </p:cNvSpPr>
          <p:nvPr/>
        </p:nvSpPr>
        <p:spPr>
          <a:xfrm>
            <a:off x="261763" y="188640"/>
            <a:ext cx="11118915" cy="106866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0" i="0" dirty="0">
                <a:effectLst/>
                <a:latin typeface="Cooper Black" panose="0208090404030B020404" pitchFamily="18" charset="0"/>
              </a:rPr>
              <a:t>Implementing the Order header and Order Item Sets</a:t>
            </a:r>
            <a:endParaRPr lang="en-IN" sz="3600" b="0" i="0" dirty="0">
              <a:effectLst/>
              <a:latin typeface="Cooper Black" panose="0208090404030B020404" pitchFamily="18" charset="0"/>
            </a:endParaRPr>
          </a:p>
        </p:txBody>
      </p:sp>
      <p:sp>
        <p:nvSpPr>
          <p:cNvPr id="13" name="Footer Placeholder 45">
            <a:extLst>
              <a:ext uri="{FF2B5EF4-FFF2-40B4-BE49-F238E27FC236}">
                <a16:creationId xmlns:a16="http://schemas.microsoft.com/office/drawing/2014/main" id="{F9419AB9-0AEE-4B76-9462-7DBD893388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762837" y="6604650"/>
            <a:ext cx="2585514" cy="147552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 &amp; Nishan</a:t>
            </a:r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86670DB4-84A6-46A4-B40A-8C6E2B4D2C0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1180"/>
          <a:stretch/>
        </p:blipFill>
        <p:spPr>
          <a:xfrm>
            <a:off x="261763" y="3025016"/>
            <a:ext cx="5433975" cy="2865368"/>
          </a:xfrm>
          <a:prstGeom prst="rect">
            <a:avLst/>
          </a:prstGeom>
        </p:spPr>
      </p:pic>
      <p:pic>
        <p:nvPicPr>
          <p:cNvPr id="3" name="Picture 2">
            <a:hlinkClick r:id="rId5"/>
            <a:extLst>
              <a:ext uri="{FF2B5EF4-FFF2-40B4-BE49-F238E27FC236}">
                <a16:creationId xmlns:a16="http://schemas.microsoft.com/office/drawing/2014/main" id="{27849A20-3E16-4CF7-9CD8-5B95A1BD7E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14321" y="3025017"/>
            <a:ext cx="5761864" cy="2865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8863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261764" y="883185"/>
            <a:ext cx="88946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 pitchFamily="34" charset="0"/>
              </a:rPr>
              <a:t>Associations are relationship Between entities.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cs typeface="Calibri" panose="020F0502020204030204" pitchFamily="34" charset="0"/>
              </a:rPr>
              <a:t>At database level we have foreign key relationship and same is reflected at odata level.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cs typeface="Calibri" panose="020F0502020204030204" pitchFamily="34" charset="0"/>
              </a:rPr>
              <a:t>Once a association is created only then we can create  navigation property. </a:t>
            </a: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 pitchFamily="34" charset="0"/>
              </a:rPr>
              <a:t> </a:t>
            </a:r>
            <a:endParaRPr kumimoji="0" lang="en-IN" sz="1800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5A057F61-A3B1-4F0B-AE55-2D21EFBBDE4F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A</a:t>
            </a:r>
            <a:r>
              <a:rPr lang="en-IN" sz="3600" dirty="0">
                <a:latin typeface="Cooper Black" panose="0208090404030B020404" pitchFamily="18" charset="0"/>
              </a:rPr>
              <a:t>ssociation</a:t>
            </a:r>
            <a:endParaRPr lang="en-IN" sz="3600" b="0" i="0" dirty="0">
              <a:effectLst/>
              <a:latin typeface="Cooper Black" panose="0208090404030B0204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F273CF-F0EA-457A-B235-FCBF9A6449E5}"/>
              </a:ext>
            </a:extLst>
          </p:cNvPr>
          <p:cNvSpPr/>
          <p:nvPr/>
        </p:nvSpPr>
        <p:spPr>
          <a:xfrm>
            <a:off x="350982" y="2501060"/>
            <a:ext cx="2688393" cy="13458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Product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34135F6-876C-433A-9773-1EFE1E8C89CD}"/>
              </a:ext>
            </a:extLst>
          </p:cNvPr>
          <p:cNvSpPr/>
          <p:nvPr/>
        </p:nvSpPr>
        <p:spPr>
          <a:xfrm>
            <a:off x="5319534" y="2501060"/>
            <a:ext cx="2688393" cy="13458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Supplier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20620FA-46C1-4327-AD82-17A97AD0894D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3039375" y="3173982"/>
            <a:ext cx="228015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F8A1AF4-7BBC-4ACF-9957-33ED351535EB}"/>
              </a:ext>
            </a:extLst>
          </p:cNvPr>
          <p:cNvSpPr txBox="1"/>
          <p:nvPr/>
        </p:nvSpPr>
        <p:spPr>
          <a:xfrm>
            <a:off x="3039375" y="2805880"/>
            <a:ext cx="2531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            relation        1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F5717AE-253E-4A7C-B620-EE3AA6787F26}"/>
              </a:ext>
            </a:extLst>
          </p:cNvPr>
          <p:cNvSpPr/>
          <p:nvPr/>
        </p:nvSpPr>
        <p:spPr>
          <a:xfrm>
            <a:off x="2571781" y="3645075"/>
            <a:ext cx="1008148" cy="538289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nav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DB4A8D-19C8-47B6-A64D-332712A6C6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6129" y="1594266"/>
            <a:ext cx="2954107" cy="3559625"/>
          </a:xfrm>
          <a:prstGeom prst="rect">
            <a:avLst/>
          </a:prstGeom>
        </p:spPr>
      </p:pic>
      <p:sp>
        <p:nvSpPr>
          <p:cNvPr id="13" name="Footer Placeholder 45">
            <a:extLst>
              <a:ext uri="{FF2B5EF4-FFF2-40B4-BE49-F238E27FC236}">
                <a16:creationId xmlns:a16="http://schemas.microsoft.com/office/drawing/2014/main" id="{F9419AB9-0AEE-4B76-9462-7DBD893388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762837" y="6604650"/>
            <a:ext cx="2585514" cy="147552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 &amp; Nishan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A8D887F-ABD9-43A2-8E6D-70CBDB09FB96}"/>
              </a:ext>
            </a:extLst>
          </p:cNvPr>
          <p:cNvSpPr/>
          <p:nvPr/>
        </p:nvSpPr>
        <p:spPr>
          <a:xfrm>
            <a:off x="350982" y="4628971"/>
            <a:ext cx="2688393" cy="13458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Sales Order Header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D383659-45BF-43AA-A8D2-D7543DF7EC4B}"/>
              </a:ext>
            </a:extLst>
          </p:cNvPr>
          <p:cNvSpPr/>
          <p:nvPr/>
        </p:nvSpPr>
        <p:spPr>
          <a:xfrm>
            <a:off x="5319534" y="4628971"/>
            <a:ext cx="2688393" cy="13458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Sales Order Items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08261B9-BE3D-4EC6-883F-EBC9FF51C0ED}"/>
              </a:ext>
            </a:extLst>
          </p:cNvPr>
          <p:cNvSpPr txBox="1"/>
          <p:nvPr/>
        </p:nvSpPr>
        <p:spPr>
          <a:xfrm>
            <a:off x="3039375" y="4933791"/>
            <a:ext cx="2531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            relation        n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ACEAC98-F9F2-4F8D-8FB8-0EDCAA95AAE6}"/>
              </a:ext>
            </a:extLst>
          </p:cNvPr>
          <p:cNvSpPr/>
          <p:nvPr/>
        </p:nvSpPr>
        <p:spPr>
          <a:xfrm>
            <a:off x="2571781" y="5772986"/>
            <a:ext cx="1008148" cy="538289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nav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DC54AD3-1691-48E4-B2E5-45A37E8D9394}"/>
              </a:ext>
            </a:extLst>
          </p:cNvPr>
          <p:cNvCxnSpPr/>
          <p:nvPr/>
        </p:nvCxnSpPr>
        <p:spPr>
          <a:xfrm>
            <a:off x="3039375" y="5234313"/>
            <a:ext cx="228015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13395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261764" y="899721"/>
            <a:ext cx="8894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Step:1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Right Click on Association and click on create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5A057F61-A3B1-4F0B-AE55-2D21EFBBDE4F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A</a:t>
            </a:r>
            <a:r>
              <a:rPr lang="en-IN" sz="3600" dirty="0">
                <a:latin typeface="Cooper Black" panose="0208090404030B020404" pitchFamily="18" charset="0"/>
              </a:rPr>
              <a:t>ssociation (1:1)</a:t>
            </a:r>
            <a:endParaRPr lang="en-IN" sz="3600" b="0" i="0" dirty="0">
              <a:effectLst/>
              <a:latin typeface="Cooper Black" panose="0208090404030B0204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E1A041-569E-4F42-AE08-F485C17AE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439" y="1610802"/>
            <a:ext cx="2720576" cy="22023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055FA6D-FB49-4F83-A68B-161432995A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1087" y="1610802"/>
            <a:ext cx="3508352" cy="229480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272CDDA-3374-4821-BF98-31B2DBEE14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21512" y="1610802"/>
            <a:ext cx="3532260" cy="2294807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39EB320C-5535-4CFA-AEA0-588640377E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1087" y="4189575"/>
            <a:ext cx="3626427" cy="2359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6389BCC9-6E0C-4B7B-8DE1-8CF80296141D}"/>
              </a:ext>
            </a:extLst>
          </p:cNvPr>
          <p:cNvSpPr/>
          <p:nvPr/>
        </p:nvSpPr>
        <p:spPr>
          <a:xfrm>
            <a:off x="3069015" y="2604655"/>
            <a:ext cx="722072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783791DE-E7E6-447C-8393-6E3F88EE8454}"/>
              </a:ext>
            </a:extLst>
          </p:cNvPr>
          <p:cNvSpPr/>
          <p:nvPr/>
        </p:nvSpPr>
        <p:spPr>
          <a:xfrm>
            <a:off x="7299439" y="2604655"/>
            <a:ext cx="722072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C8BE22A4-EC9C-43E0-AE5E-9C7638B5999C}"/>
              </a:ext>
            </a:extLst>
          </p:cNvPr>
          <p:cNvCxnSpPr>
            <a:stCxn id="11" idx="3"/>
            <a:endCxn id="1026" idx="3"/>
          </p:cNvCxnSpPr>
          <p:nvPr/>
        </p:nvCxnSpPr>
        <p:spPr>
          <a:xfrm flipH="1">
            <a:off x="7417514" y="2758206"/>
            <a:ext cx="4136258" cy="2610873"/>
          </a:xfrm>
          <a:prstGeom prst="bentConnector3">
            <a:avLst>
              <a:gd name="adj1" fmla="val -5527"/>
            </a:avLst>
          </a:prstGeom>
          <a:ln w="177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ooter Placeholder 45">
            <a:extLst>
              <a:ext uri="{FF2B5EF4-FFF2-40B4-BE49-F238E27FC236}">
                <a16:creationId xmlns:a16="http://schemas.microsoft.com/office/drawing/2014/main" id="{461544EB-532B-48F9-9223-E92329B50D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762837" y="6604650"/>
            <a:ext cx="2585514" cy="147552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 &amp; Nishan</a:t>
            </a:r>
          </a:p>
        </p:txBody>
      </p:sp>
    </p:spTree>
    <p:extLst>
      <p:ext uri="{BB962C8B-B14F-4D97-AF65-F5344CB8AC3E}">
        <p14:creationId xmlns:p14="http://schemas.microsoft.com/office/powerpoint/2010/main" val="22126250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261764" y="899721"/>
            <a:ext cx="8894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 pitchFamily="34" charset="0"/>
              </a:rPr>
              <a:t>Step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cs typeface="Calibri" panose="020F0502020204030204" pitchFamily="34" charset="0"/>
              </a:rPr>
              <a:t>2: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cs typeface="Calibri" panose="020F0502020204030204" pitchFamily="34" charset="0"/>
              </a:rPr>
              <a:t>Go to DPC extension and redefine the method for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cs typeface="Calibri" panose="020F0502020204030204" pitchFamily="34" charset="0"/>
              </a:rPr>
              <a:t>supplierSet GetEntity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5A057F61-A3B1-4F0B-AE55-2D21EFBBDE4F}"/>
              </a:ext>
            </a:extLst>
          </p:cNvPr>
          <p:cNvSpPr txBox="1">
            <a:spLocks/>
          </p:cNvSpPr>
          <p:nvPr/>
        </p:nvSpPr>
        <p:spPr>
          <a:xfrm>
            <a:off x="261764" y="135886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A</a:t>
            </a:r>
            <a:r>
              <a:rPr lang="en-IN" sz="3600" dirty="0">
                <a:latin typeface="Cooper Black" panose="0208090404030B020404" pitchFamily="18" charset="0"/>
              </a:rPr>
              <a:t>ssociation (1:1)</a:t>
            </a:r>
            <a:endParaRPr lang="en-IN" sz="3600" b="0" i="0" dirty="0">
              <a:effectLst/>
              <a:latin typeface="Cooper Black" panose="0208090404030B020404" pitchFamily="18" charset="0"/>
            </a:endParaRP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8EBD6ACB-D4C1-4767-ABC1-A2C3C883DF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946" y="1376217"/>
            <a:ext cx="11292008" cy="5190837"/>
          </a:xfrm>
          <a:prstGeom prst="rect">
            <a:avLst/>
          </a:prstGeom>
        </p:spPr>
      </p:pic>
      <p:sp>
        <p:nvSpPr>
          <p:cNvPr id="7" name="Footer Placeholder 45">
            <a:extLst>
              <a:ext uri="{FF2B5EF4-FFF2-40B4-BE49-F238E27FC236}">
                <a16:creationId xmlns:a16="http://schemas.microsoft.com/office/drawing/2014/main" id="{D2405440-813A-45BA-AC2B-3FF320A465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762837" y="6604650"/>
            <a:ext cx="2585514" cy="147552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 &amp; Nishan</a:t>
            </a:r>
          </a:p>
        </p:txBody>
      </p:sp>
    </p:spTree>
    <p:extLst>
      <p:ext uri="{BB962C8B-B14F-4D97-AF65-F5344CB8AC3E}">
        <p14:creationId xmlns:p14="http://schemas.microsoft.com/office/powerpoint/2010/main" val="3750042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261764" y="899721"/>
            <a:ext cx="88946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 pitchFamily="34" charset="0"/>
              </a:rPr>
              <a:t>Step1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cs typeface="Calibri" panose="020F0502020204030204" pitchFamily="34" charset="0"/>
              </a:rPr>
              <a:t>: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Right Click on Association and click on create and give Cardinality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1:n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cs typeface="Calibri" panose="020F0502020204030204" pitchFamily="34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  <a:cs typeface="Calibri" panose="020F0502020204030204" pitchFamily="34" charset="0"/>
              </a:rPr>
              <a:t>Step2: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cs typeface="Calibri" panose="020F0502020204030204" pitchFamily="34" charset="0"/>
              </a:rPr>
              <a:t>Go to DPC extension and redefine the method for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cs typeface="Calibri" panose="020F0502020204030204" pitchFamily="34" charset="0"/>
              </a:rPr>
              <a:t>ORDERITMSSET_GET_ENTITYSET.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5A057F61-A3B1-4F0B-AE55-2D21EFBBDE4F}"/>
              </a:ext>
            </a:extLst>
          </p:cNvPr>
          <p:cNvSpPr txBox="1">
            <a:spLocks/>
          </p:cNvSpPr>
          <p:nvPr/>
        </p:nvSpPr>
        <p:spPr>
          <a:xfrm>
            <a:off x="261764" y="135886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A</a:t>
            </a:r>
            <a:r>
              <a:rPr lang="en-IN" sz="3600" dirty="0">
                <a:latin typeface="Cooper Black" panose="0208090404030B020404" pitchFamily="18" charset="0"/>
              </a:rPr>
              <a:t>ssociation (1:n)</a:t>
            </a:r>
            <a:endParaRPr lang="en-IN" sz="3600" b="0" i="0" dirty="0">
              <a:effectLst/>
              <a:latin typeface="Cooper Black" panose="0208090404030B020404" pitchFamily="18" charset="0"/>
            </a:endParaRPr>
          </a:p>
        </p:txBody>
      </p:sp>
      <p:sp>
        <p:nvSpPr>
          <p:cNvPr id="7" name="Footer Placeholder 45">
            <a:extLst>
              <a:ext uri="{FF2B5EF4-FFF2-40B4-BE49-F238E27FC236}">
                <a16:creationId xmlns:a16="http://schemas.microsoft.com/office/drawing/2014/main" id="{D2405440-813A-45BA-AC2B-3FF320A465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762837" y="6604650"/>
            <a:ext cx="2585514" cy="147552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 &amp; Nishan</a:t>
            </a:r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0331EBF3-80F8-4E0B-8DE8-500F7FDC1F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764" y="1805799"/>
            <a:ext cx="9594413" cy="4058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7186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Latest thesis topics in digital image processing| Research Topics">
            <a:extLst>
              <a:ext uri="{FF2B5EF4-FFF2-40B4-BE49-F238E27FC236}">
                <a16:creationId xmlns:a16="http://schemas.microsoft.com/office/drawing/2014/main" id="{54E32BF4-138C-468C-AE5B-E0CA22639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0751" y="656368"/>
            <a:ext cx="3639927" cy="2220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261764" y="899721"/>
            <a:ext cx="889461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cs typeface="Calibri" panose="020F0502020204030204" pitchFamily="34" charset="0"/>
              </a:rPr>
              <a:t>In ABAP all images are store in MIME Repository</a:t>
            </a:r>
            <a:r>
              <a:rPr lang="en-IN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to see MIME Repository</a:t>
            </a:r>
            <a:br>
              <a:rPr lang="en-IN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IN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- go to </a:t>
            </a:r>
            <a:r>
              <a:rPr lang="en-IN" b="1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se80 &gt; utilities &gt; settings &gt; MIME Repository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cs typeface="Calibri" panose="020F0502020204030204" pitchFamily="34" charset="0"/>
              </a:rPr>
              <a:t>  to add Image in </a:t>
            </a:r>
            <a:r>
              <a:rPr lang="en-US" dirty="0" err="1">
                <a:solidFill>
                  <a:prstClr val="black"/>
                </a:solidFill>
                <a:latin typeface="Calibri" panose="020F0502020204030204"/>
                <a:cs typeface="Calibri" panose="020F0502020204030204" pitchFamily="34" charset="0"/>
              </a:rPr>
              <a:t>Odata</a:t>
            </a:r>
            <a:endParaRPr lang="en-US" dirty="0">
              <a:solidFill>
                <a:prstClr val="black"/>
              </a:solidFill>
              <a:latin typeface="Calibri" panose="020F0502020204030204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cs typeface="Calibri" panose="020F0502020204030204" pitchFamily="34" charset="0"/>
              </a:rPr>
              <a:t>  Step1: Go to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cs typeface="Calibri" panose="020F0502020204030204" pitchFamily="34" charset="0"/>
              </a:rPr>
              <a:t>service &gt; entity Type &gt; Product &gt; select the media check box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  <a:cs typeface="Calibri" panose="020F0502020204030204" pitchFamily="34" charset="0"/>
              </a:rPr>
              <a:t> 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cs typeface="Calibri" panose="020F0502020204030204" pitchFamily="34" charset="0"/>
              </a:rPr>
              <a:t>Step2: Now add two new property to Product Set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  <a:cs typeface="Calibri" panose="020F0502020204030204" pitchFamily="34" charset="0"/>
              </a:rPr>
              <a:t>	- </a:t>
            </a:r>
            <a:r>
              <a:rPr lang="en-US" b="1" dirty="0" err="1">
                <a:solidFill>
                  <a:prstClr val="black"/>
                </a:solidFill>
                <a:latin typeface="Calibri" panose="020F0502020204030204"/>
                <a:cs typeface="Calibri" panose="020F0502020204030204" pitchFamily="34" charset="0"/>
              </a:rPr>
              <a:t>Product_pic_url</a:t>
            </a:r>
            <a:endParaRPr lang="en-US" b="1" dirty="0">
              <a:solidFill>
                <a:prstClr val="black"/>
              </a:solidFill>
              <a:latin typeface="Calibri" panose="020F0502020204030204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  <a:cs typeface="Calibri" panose="020F0502020204030204" pitchFamily="34" charset="0"/>
              </a:rPr>
              <a:t>	- MIME_TYPE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  <a:cs typeface="Calibri" panose="020F0502020204030204" pitchFamily="34" charset="0"/>
              </a:rPr>
              <a:t>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cs typeface="Calibri" panose="020F0502020204030204" pitchFamily="34" charset="0"/>
              </a:rPr>
              <a:t>Step3: Go To MPC Extension Class and redefine the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cs typeface="Calibri" panose="020F0502020204030204" pitchFamily="34" charset="0"/>
              </a:rPr>
              <a:t>DEFINE method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cs typeface="Calibri" panose="020F0502020204030204" pitchFamily="34" charset="0"/>
              </a:rPr>
              <a:t>(for code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cs typeface="Calibri" panose="020F0502020204030204" pitchFamily="34" charset="0"/>
                <a:hlinkClick r:id="rId4"/>
              </a:rPr>
              <a:t>ClickHere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cs typeface="Calibri" panose="020F0502020204030204" pitchFamily="34" charset="0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cs typeface="Calibri" panose="020F0502020204030204" pitchFamily="34" charset="0"/>
              </a:rPr>
              <a:t> Step4: Go to DPC Extension class and redefine the Method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cs typeface="Calibri" panose="020F0502020204030204" pitchFamily="34" charset="0"/>
              </a:rPr>
              <a:t>Get_Stream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cs typeface="Calibri" panose="020F0502020204030204" pitchFamily="34" charset="0"/>
              </a:rPr>
              <a:t>(for code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cs typeface="Calibri" panose="020F0502020204030204" pitchFamily="34" charset="0"/>
                <a:hlinkClick r:id="rId5"/>
              </a:rPr>
              <a:t>ClickHere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cs typeface="Calibri" panose="020F0502020204030204" pitchFamily="34" charset="0"/>
              </a:rPr>
              <a:t>)</a:t>
            </a: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5A057F61-A3B1-4F0B-AE55-2D21EFBBDE4F}"/>
              </a:ext>
            </a:extLst>
          </p:cNvPr>
          <p:cNvSpPr txBox="1">
            <a:spLocks/>
          </p:cNvSpPr>
          <p:nvPr/>
        </p:nvSpPr>
        <p:spPr>
          <a:xfrm>
            <a:off x="261764" y="135886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0" i="0" dirty="0">
                <a:effectLst/>
                <a:latin typeface="Cooper Black" panose="0208090404030B020404" pitchFamily="18" charset="0"/>
              </a:rPr>
              <a:t>Image Processing</a:t>
            </a:r>
            <a:endParaRPr lang="en-IN" sz="3600" b="0" i="0" dirty="0">
              <a:effectLst/>
              <a:latin typeface="Cooper Black" panose="0208090404030B020404" pitchFamily="18" charset="0"/>
            </a:endParaRPr>
          </a:p>
        </p:txBody>
      </p:sp>
      <p:sp>
        <p:nvSpPr>
          <p:cNvPr id="7" name="Footer Placeholder 45">
            <a:extLst>
              <a:ext uri="{FF2B5EF4-FFF2-40B4-BE49-F238E27FC236}">
                <a16:creationId xmlns:a16="http://schemas.microsoft.com/office/drawing/2014/main" id="{D2405440-813A-45BA-AC2B-3FF320A465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762837" y="6604650"/>
            <a:ext cx="2585514" cy="147552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 &amp; Nishan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6CE216-A933-4B06-BA13-EA111B8721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2708" y="3814797"/>
            <a:ext cx="9984865" cy="254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4119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FF912B5-CB91-984A-A326-06D0A1B895C3}"/>
              </a:ext>
            </a:extLst>
          </p:cNvPr>
          <p:cNvSpPr/>
          <p:nvPr/>
        </p:nvSpPr>
        <p:spPr>
          <a:xfrm>
            <a:off x="-1" y="0"/>
            <a:ext cx="12192001" cy="6858000"/>
          </a:xfrm>
          <a:prstGeom prst="roundRect">
            <a:avLst>
              <a:gd name="adj" fmla="val 0"/>
            </a:avLst>
          </a:prstGeom>
          <a:solidFill>
            <a:schemeClr val="tx2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415253-65BB-C843-B5D8-DB41A0DCD078}"/>
              </a:ext>
            </a:extLst>
          </p:cNvPr>
          <p:cNvSpPr/>
          <p:nvPr/>
        </p:nvSpPr>
        <p:spPr>
          <a:xfrm>
            <a:off x="4157978" y="3378839"/>
            <a:ext cx="442781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Day 16</a:t>
            </a:r>
          </a:p>
        </p:txBody>
      </p:sp>
    </p:spTree>
    <p:extLst>
      <p:ext uri="{BB962C8B-B14F-4D97-AF65-F5344CB8AC3E}">
        <p14:creationId xmlns:p14="http://schemas.microsoft.com/office/powerpoint/2010/main" val="39912433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TM10001103[[fn=Headlines]]</Template>
  <TotalTime>10147</TotalTime>
  <Words>439</Words>
  <Application>Microsoft Office PowerPoint</Application>
  <PresentationFormat>Widescreen</PresentationFormat>
  <Paragraphs>78</Paragraphs>
  <Slides>13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Cooper Black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MD Junaed</dc:creator>
  <cp:lastModifiedBy>nishannainsukha@soyuztechnologies.com</cp:lastModifiedBy>
  <cp:revision>1034</cp:revision>
  <dcterms:created xsi:type="dcterms:W3CDTF">2016-07-10T03:33:26Z</dcterms:created>
  <dcterms:modified xsi:type="dcterms:W3CDTF">2021-09-27T11:51:46Z</dcterms:modified>
</cp:coreProperties>
</file>